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317" r:id="rId3"/>
    <p:sldId id="256" r:id="rId4"/>
    <p:sldId id="258" r:id="rId5"/>
    <p:sldId id="260" r:id="rId6"/>
    <p:sldId id="261" r:id="rId7"/>
    <p:sldId id="259" r:id="rId8"/>
    <p:sldId id="311" r:id="rId9"/>
    <p:sldId id="263" r:id="rId10"/>
    <p:sldId id="318" r:id="rId11"/>
    <p:sldId id="319" r:id="rId12"/>
    <p:sldId id="320" r:id="rId13"/>
    <p:sldId id="313" r:id="rId14"/>
    <p:sldId id="262" r:id="rId15"/>
    <p:sldId id="316" r:id="rId16"/>
    <p:sldId id="315" r:id="rId17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2D6E90-F7FA-47CA-A4B6-6B52A04942F4}" v="69" dt="2026-06-28T13:28:34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DE7B3-9E7F-46C5-A905-59CB4C97CF7F}" type="doc">
      <dgm:prSet loTypeId="urn:microsoft.com/office/officeart/2005/8/layout/lProcess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086066EE-4A2A-41E0-9242-F171C64BB7E6}">
      <dgm:prSet phldrT="[Texte]" phldr="0"/>
      <dgm:spPr/>
      <dgm:t>
        <a:bodyPr/>
        <a:lstStyle/>
        <a:p>
          <a:r>
            <a:rPr lang="fr-FR" dirty="0" err="1"/>
            <a:t>Stelo</a:t>
          </a:r>
          <a:r>
            <a:rPr lang="fr-FR" dirty="0"/>
            <a:t>  Formation  </a:t>
          </a:r>
        </a:p>
      </dgm:t>
    </dgm:pt>
    <dgm:pt modelId="{41CFFDDD-693A-49EF-B097-7F709D1E5857}" type="parTrans" cxnId="{CD652EC8-45A9-4B1F-B4D5-6A741A501EA9}">
      <dgm:prSet/>
      <dgm:spPr/>
      <dgm:t>
        <a:bodyPr/>
        <a:lstStyle/>
        <a:p>
          <a:endParaRPr lang="fr-FR"/>
        </a:p>
      </dgm:t>
    </dgm:pt>
    <dgm:pt modelId="{E7121896-6035-4900-8146-0ADDFCAD9A27}" type="sibTrans" cxnId="{CD652EC8-45A9-4B1F-B4D5-6A741A501EA9}">
      <dgm:prSet/>
      <dgm:spPr/>
      <dgm:t>
        <a:bodyPr/>
        <a:lstStyle/>
        <a:p>
          <a:endParaRPr lang="fr-FR"/>
        </a:p>
      </dgm:t>
    </dgm:pt>
    <dgm:pt modelId="{57CA6971-B674-4A6A-B401-B18DF7FFFAB5}">
      <dgm:prSet phldrT="[Texte]" phldr="0"/>
      <dgm:spPr/>
      <dgm:t>
        <a:bodyPr/>
        <a:lstStyle/>
        <a:p>
          <a:r>
            <a:rPr lang="fr-FR" dirty="0"/>
            <a:t>Publié l’offre</a:t>
          </a:r>
        </a:p>
        <a:p>
          <a:r>
            <a:rPr lang="fr-FR" dirty="0"/>
            <a:t>Présélection</a:t>
          </a:r>
        </a:p>
        <a:p>
          <a:r>
            <a:rPr lang="fr-FR" dirty="0"/>
            <a:t>RDV sur site </a:t>
          </a:r>
        </a:p>
      </dgm:t>
    </dgm:pt>
    <dgm:pt modelId="{3DFF2AB6-9B9C-46C6-8DC7-A823BC5843BE}" type="parTrans" cxnId="{275B47B7-A797-46F8-B0AD-DD64652BBA17}">
      <dgm:prSet/>
      <dgm:spPr/>
      <dgm:t>
        <a:bodyPr/>
        <a:lstStyle/>
        <a:p>
          <a:endParaRPr lang="fr-FR"/>
        </a:p>
      </dgm:t>
    </dgm:pt>
    <dgm:pt modelId="{1C5571F7-F554-42AC-BF2C-039587416481}" type="sibTrans" cxnId="{275B47B7-A797-46F8-B0AD-DD64652BBA17}">
      <dgm:prSet/>
      <dgm:spPr/>
      <dgm:t>
        <a:bodyPr/>
        <a:lstStyle/>
        <a:p>
          <a:endParaRPr lang="fr-FR"/>
        </a:p>
      </dgm:t>
    </dgm:pt>
    <dgm:pt modelId="{01C0444D-3C4A-479A-AA75-70CE3877F895}">
      <dgm:prSet phldrT="[Texte]" phldr="0"/>
      <dgm:spPr/>
      <dgm:t>
        <a:bodyPr/>
        <a:lstStyle/>
        <a:p>
          <a:r>
            <a:rPr lang="fr-FR" dirty="0"/>
            <a:t>Test de positionnement     </a:t>
          </a:r>
        </a:p>
        <a:p>
          <a:r>
            <a:rPr lang="fr-FR" dirty="0"/>
            <a:t> Fiche contact</a:t>
          </a:r>
        </a:p>
        <a:p>
          <a:r>
            <a:rPr lang="fr-FR" dirty="0"/>
            <a:t>Entretien de motivation</a:t>
          </a:r>
        </a:p>
        <a:p>
          <a:r>
            <a:rPr lang="fr-FR" dirty="0"/>
            <a:t>CV </a:t>
          </a:r>
        </a:p>
        <a:p>
          <a:r>
            <a:rPr lang="fr-FR" dirty="0"/>
            <a:t>Carte d’identité</a:t>
          </a:r>
        </a:p>
        <a:p>
          <a:r>
            <a:rPr lang="fr-FR" dirty="0"/>
            <a:t>Diplôme </a:t>
          </a:r>
        </a:p>
      </dgm:t>
    </dgm:pt>
    <dgm:pt modelId="{BD787FF5-BE3B-4AFB-99C6-E30B1DDF9DF6}" type="parTrans" cxnId="{145DB5E5-D4FB-46B3-B74C-773F8103B8B1}">
      <dgm:prSet/>
      <dgm:spPr/>
      <dgm:t>
        <a:bodyPr/>
        <a:lstStyle/>
        <a:p>
          <a:endParaRPr lang="fr-FR"/>
        </a:p>
      </dgm:t>
    </dgm:pt>
    <dgm:pt modelId="{0E465E81-AA9B-449B-B6BD-274EDCF20E31}" type="sibTrans" cxnId="{145DB5E5-D4FB-46B3-B74C-773F8103B8B1}">
      <dgm:prSet/>
      <dgm:spPr/>
      <dgm:t>
        <a:bodyPr/>
        <a:lstStyle/>
        <a:p>
          <a:endParaRPr lang="fr-FR"/>
        </a:p>
      </dgm:t>
    </dgm:pt>
    <dgm:pt modelId="{9E72542D-B506-420D-AB15-4020A7A8EE26}">
      <dgm:prSet phldrT="[Texte]" phldr="0"/>
      <dgm:spPr/>
      <dgm:t>
        <a:bodyPr/>
        <a:lstStyle/>
        <a:p>
          <a:r>
            <a:rPr lang="fr-FR" dirty="0"/>
            <a:t>France Travail</a:t>
          </a:r>
        </a:p>
      </dgm:t>
    </dgm:pt>
    <dgm:pt modelId="{D850553D-FBC6-4315-99F1-02BF395C5D61}" type="parTrans" cxnId="{173BA0A4-227D-4B63-A063-E76D5AB87FA0}">
      <dgm:prSet/>
      <dgm:spPr/>
      <dgm:t>
        <a:bodyPr/>
        <a:lstStyle/>
        <a:p>
          <a:endParaRPr lang="fr-FR"/>
        </a:p>
      </dgm:t>
    </dgm:pt>
    <dgm:pt modelId="{35F231BB-DFE4-4D27-B5C3-4534BD0C272E}" type="sibTrans" cxnId="{173BA0A4-227D-4B63-A063-E76D5AB87FA0}">
      <dgm:prSet/>
      <dgm:spPr/>
      <dgm:t>
        <a:bodyPr/>
        <a:lstStyle/>
        <a:p>
          <a:endParaRPr lang="fr-FR"/>
        </a:p>
      </dgm:t>
    </dgm:pt>
    <dgm:pt modelId="{9EF506CA-C3C1-428E-9110-1A2E4C821871}">
      <dgm:prSet phldrT="[Texte]" phldr="0"/>
      <dgm:spPr/>
      <dgm:t>
        <a:bodyPr/>
        <a:lstStyle/>
        <a:p>
          <a:r>
            <a:rPr lang="fr-FR" dirty="0"/>
            <a:t>Publié l’offre </a:t>
          </a:r>
        </a:p>
        <a:p>
          <a:r>
            <a:rPr lang="fr-FR" dirty="0"/>
            <a:t>Présélection</a:t>
          </a:r>
        </a:p>
        <a:p>
          <a:r>
            <a:rPr lang="fr-FR" dirty="0"/>
            <a:t>Envoie candidature à </a:t>
          </a:r>
          <a:r>
            <a:rPr lang="fr-FR" dirty="0" err="1"/>
            <a:t>Stelo</a:t>
          </a:r>
          <a:r>
            <a:rPr lang="fr-FR" dirty="0"/>
            <a:t> pour faire passer les tests de positionnement  </a:t>
          </a:r>
        </a:p>
      </dgm:t>
    </dgm:pt>
    <dgm:pt modelId="{3240C691-0117-4DED-8043-11979AFB8C08}" type="parTrans" cxnId="{810D4684-0DC5-4969-9483-C98097B59F2D}">
      <dgm:prSet/>
      <dgm:spPr/>
      <dgm:t>
        <a:bodyPr/>
        <a:lstStyle/>
        <a:p>
          <a:endParaRPr lang="fr-FR"/>
        </a:p>
      </dgm:t>
    </dgm:pt>
    <dgm:pt modelId="{D094AF49-BC36-4B32-BA27-D0D20598768D}" type="sibTrans" cxnId="{810D4684-0DC5-4969-9483-C98097B59F2D}">
      <dgm:prSet/>
      <dgm:spPr/>
      <dgm:t>
        <a:bodyPr/>
        <a:lstStyle/>
        <a:p>
          <a:endParaRPr lang="fr-FR"/>
        </a:p>
      </dgm:t>
    </dgm:pt>
    <dgm:pt modelId="{35BB9445-62FB-4954-A45A-8CB23B54BF9B}">
      <dgm:prSet phldrT="[Texte]" phldr="0"/>
      <dgm:spPr/>
      <dgm:t>
        <a:bodyPr/>
        <a:lstStyle/>
        <a:p>
          <a:r>
            <a:rPr lang="fr-FR" dirty="0"/>
            <a:t>Vérification de  l’éligibilité  au financement par France Travail  </a:t>
          </a:r>
        </a:p>
      </dgm:t>
    </dgm:pt>
    <dgm:pt modelId="{F4264D18-085A-4D98-96EE-61FAFF123613}" type="parTrans" cxnId="{E7053E1B-2295-49EE-9DD4-B77F31A217E1}">
      <dgm:prSet/>
      <dgm:spPr/>
      <dgm:t>
        <a:bodyPr/>
        <a:lstStyle/>
        <a:p>
          <a:endParaRPr lang="fr-FR"/>
        </a:p>
      </dgm:t>
    </dgm:pt>
    <dgm:pt modelId="{B50B0693-5CD4-4AB9-A173-4FA9F2FF94DD}" type="sibTrans" cxnId="{E7053E1B-2295-49EE-9DD4-B77F31A217E1}">
      <dgm:prSet/>
      <dgm:spPr/>
      <dgm:t>
        <a:bodyPr/>
        <a:lstStyle/>
        <a:p>
          <a:endParaRPr lang="fr-FR"/>
        </a:p>
      </dgm:t>
    </dgm:pt>
    <dgm:pt modelId="{E5A7919C-CFAD-4313-B62A-53C870443688}">
      <dgm:prSet phldrT="[Texte]" phldr="0"/>
      <dgm:spPr/>
      <dgm:t>
        <a:bodyPr/>
        <a:lstStyle/>
        <a:p>
          <a:r>
            <a:rPr lang="fr-FR" dirty="0"/>
            <a:t>Sodexo </a:t>
          </a:r>
        </a:p>
      </dgm:t>
    </dgm:pt>
    <dgm:pt modelId="{C028A282-B1DD-458B-B8EF-69F36351C7A5}" type="parTrans" cxnId="{DB983D09-73DE-4F7B-8229-FD5DAAA9C1D8}">
      <dgm:prSet/>
      <dgm:spPr/>
      <dgm:t>
        <a:bodyPr/>
        <a:lstStyle/>
        <a:p>
          <a:endParaRPr lang="fr-FR"/>
        </a:p>
      </dgm:t>
    </dgm:pt>
    <dgm:pt modelId="{7606EA41-A7A9-45A5-86B2-C4AA9CFE2356}" type="sibTrans" cxnId="{DB983D09-73DE-4F7B-8229-FD5DAAA9C1D8}">
      <dgm:prSet/>
      <dgm:spPr/>
      <dgm:t>
        <a:bodyPr/>
        <a:lstStyle/>
        <a:p>
          <a:endParaRPr lang="fr-FR"/>
        </a:p>
      </dgm:t>
    </dgm:pt>
    <dgm:pt modelId="{629F9FB1-BE61-4B8D-8387-0C04983D1707}">
      <dgm:prSet phldrT="[Texte]" phldr="0"/>
      <dgm:spPr/>
      <dgm:t>
        <a:bodyPr/>
        <a:lstStyle/>
        <a:p>
          <a:r>
            <a:rPr lang="fr-FR" dirty="0"/>
            <a:t>Réception des candidats</a:t>
          </a:r>
        </a:p>
        <a:p>
          <a:r>
            <a:rPr lang="fr-FR" dirty="0"/>
            <a:t>Présélection</a:t>
          </a:r>
        </a:p>
        <a:p>
          <a:r>
            <a:rPr lang="fr-FR" dirty="0"/>
            <a:t>Entretien par les RH de Sodexo le mardi 7 juillet  </a:t>
          </a:r>
        </a:p>
        <a:p>
          <a:endParaRPr lang="fr-FR" dirty="0"/>
        </a:p>
      </dgm:t>
    </dgm:pt>
    <dgm:pt modelId="{F47DACAE-AB48-4001-A308-21152A03D6C2}" type="parTrans" cxnId="{7C76C10D-5BF2-41FF-81C1-A3465B8DBB48}">
      <dgm:prSet/>
      <dgm:spPr/>
      <dgm:t>
        <a:bodyPr/>
        <a:lstStyle/>
        <a:p>
          <a:endParaRPr lang="fr-FR"/>
        </a:p>
      </dgm:t>
    </dgm:pt>
    <dgm:pt modelId="{2B9A3AAE-4A2F-430B-964C-E7DB95A69E7C}" type="sibTrans" cxnId="{7C76C10D-5BF2-41FF-81C1-A3465B8DBB48}">
      <dgm:prSet/>
      <dgm:spPr/>
      <dgm:t>
        <a:bodyPr/>
        <a:lstStyle/>
        <a:p>
          <a:endParaRPr lang="fr-FR"/>
        </a:p>
      </dgm:t>
    </dgm:pt>
    <dgm:pt modelId="{2ED437C6-B27D-408E-BD3E-D7877C612191}">
      <dgm:prSet phldrT="[Texte]" phldr="0"/>
      <dgm:spPr/>
      <dgm:t>
        <a:bodyPr/>
        <a:lstStyle/>
        <a:p>
          <a:r>
            <a:rPr lang="fr-FR" dirty="0"/>
            <a:t>Débriefe des entretiens </a:t>
          </a:r>
        </a:p>
        <a:p>
          <a:r>
            <a:rPr lang="fr-FR" dirty="0"/>
            <a:t>Candidats </a:t>
          </a:r>
          <a:r>
            <a:rPr lang="fr-FR" dirty="0" err="1"/>
            <a:t>selectionnés</a:t>
          </a:r>
          <a:endParaRPr lang="fr-FR" dirty="0"/>
        </a:p>
      </dgm:t>
    </dgm:pt>
    <dgm:pt modelId="{8032B839-3F44-46EE-9679-EC949EC5E059}" type="parTrans" cxnId="{0213344C-E0A3-41A3-B9C9-98051EACA6B4}">
      <dgm:prSet/>
      <dgm:spPr/>
      <dgm:t>
        <a:bodyPr/>
        <a:lstStyle/>
        <a:p>
          <a:endParaRPr lang="fr-FR"/>
        </a:p>
      </dgm:t>
    </dgm:pt>
    <dgm:pt modelId="{8D450CD1-3A77-4C23-AC12-5179F2C71BD0}" type="sibTrans" cxnId="{0213344C-E0A3-41A3-B9C9-98051EACA6B4}">
      <dgm:prSet/>
      <dgm:spPr/>
      <dgm:t>
        <a:bodyPr/>
        <a:lstStyle/>
        <a:p>
          <a:endParaRPr lang="fr-FR"/>
        </a:p>
      </dgm:t>
    </dgm:pt>
    <dgm:pt modelId="{65B6B263-FF62-4FE0-8FE4-D95C3A189425}" type="pres">
      <dgm:prSet presAssocID="{C86DE7B3-9E7F-46C5-A905-59CB4C97CF7F}" presName="theList" presStyleCnt="0">
        <dgm:presLayoutVars>
          <dgm:dir/>
          <dgm:animLvl val="lvl"/>
          <dgm:resizeHandles val="exact"/>
        </dgm:presLayoutVars>
      </dgm:prSet>
      <dgm:spPr/>
    </dgm:pt>
    <dgm:pt modelId="{E563860D-3013-4F50-ACC2-34A281F8DCA8}" type="pres">
      <dgm:prSet presAssocID="{086066EE-4A2A-41E0-9242-F171C64BB7E6}" presName="compNode" presStyleCnt="0"/>
      <dgm:spPr/>
    </dgm:pt>
    <dgm:pt modelId="{7B845F44-8A51-4931-A6A5-5A849F5F53B5}" type="pres">
      <dgm:prSet presAssocID="{086066EE-4A2A-41E0-9242-F171C64BB7E6}" presName="aNode" presStyleLbl="bgShp" presStyleIdx="0" presStyleCnt="3" custLinFactNeighborX="-38" custLinFactNeighborY="525"/>
      <dgm:spPr/>
    </dgm:pt>
    <dgm:pt modelId="{75AD165C-0632-4689-A661-9F877ACB42B9}" type="pres">
      <dgm:prSet presAssocID="{086066EE-4A2A-41E0-9242-F171C64BB7E6}" presName="textNode" presStyleLbl="bgShp" presStyleIdx="0" presStyleCnt="3"/>
      <dgm:spPr/>
    </dgm:pt>
    <dgm:pt modelId="{8D6D43D3-2AED-4D53-BAC9-B0F972C4E3C5}" type="pres">
      <dgm:prSet presAssocID="{086066EE-4A2A-41E0-9242-F171C64BB7E6}" presName="compChildNode" presStyleCnt="0"/>
      <dgm:spPr/>
    </dgm:pt>
    <dgm:pt modelId="{0223E5DD-E133-40C4-8131-1943C501D708}" type="pres">
      <dgm:prSet presAssocID="{086066EE-4A2A-41E0-9242-F171C64BB7E6}" presName="theInnerList" presStyleCnt="0"/>
      <dgm:spPr/>
    </dgm:pt>
    <dgm:pt modelId="{F29D4F27-9E14-4631-BBAC-79DF4B94A144}" type="pres">
      <dgm:prSet presAssocID="{57CA6971-B674-4A6A-B401-B18DF7FFFAB5}" presName="childNode" presStyleLbl="node1" presStyleIdx="0" presStyleCnt="6">
        <dgm:presLayoutVars>
          <dgm:bulletEnabled val="1"/>
        </dgm:presLayoutVars>
      </dgm:prSet>
      <dgm:spPr/>
    </dgm:pt>
    <dgm:pt modelId="{8F50A545-9C46-49DA-8A7D-FACD16C95BB3}" type="pres">
      <dgm:prSet presAssocID="{57CA6971-B674-4A6A-B401-B18DF7FFFAB5}" presName="aSpace2" presStyleCnt="0"/>
      <dgm:spPr/>
    </dgm:pt>
    <dgm:pt modelId="{70AA4293-6DBD-418A-BF3A-ACF4B5872467}" type="pres">
      <dgm:prSet presAssocID="{01C0444D-3C4A-479A-AA75-70CE3877F895}" presName="childNode" presStyleLbl="node1" presStyleIdx="1" presStyleCnt="6">
        <dgm:presLayoutVars>
          <dgm:bulletEnabled val="1"/>
        </dgm:presLayoutVars>
      </dgm:prSet>
      <dgm:spPr/>
    </dgm:pt>
    <dgm:pt modelId="{8D7D2C57-64C6-463E-BBD2-D4476833114A}" type="pres">
      <dgm:prSet presAssocID="{086066EE-4A2A-41E0-9242-F171C64BB7E6}" presName="aSpace" presStyleCnt="0"/>
      <dgm:spPr/>
    </dgm:pt>
    <dgm:pt modelId="{EF2A9E0E-B88E-481D-99E3-CDFEA3278AF6}" type="pres">
      <dgm:prSet presAssocID="{9E72542D-B506-420D-AB15-4020A7A8EE26}" presName="compNode" presStyleCnt="0"/>
      <dgm:spPr/>
    </dgm:pt>
    <dgm:pt modelId="{CCF12CD5-9AD5-4BC8-AEAA-6DEF7E71FD0B}" type="pres">
      <dgm:prSet presAssocID="{9E72542D-B506-420D-AB15-4020A7A8EE26}" presName="aNode" presStyleLbl="bgShp" presStyleIdx="1" presStyleCnt="3"/>
      <dgm:spPr/>
    </dgm:pt>
    <dgm:pt modelId="{B924E5DC-234C-4AEE-B8E7-EC1862FD5A3A}" type="pres">
      <dgm:prSet presAssocID="{9E72542D-B506-420D-AB15-4020A7A8EE26}" presName="textNode" presStyleLbl="bgShp" presStyleIdx="1" presStyleCnt="3"/>
      <dgm:spPr/>
    </dgm:pt>
    <dgm:pt modelId="{1E91B84A-2E80-4270-A92F-3F05C438E52A}" type="pres">
      <dgm:prSet presAssocID="{9E72542D-B506-420D-AB15-4020A7A8EE26}" presName="compChildNode" presStyleCnt="0"/>
      <dgm:spPr/>
    </dgm:pt>
    <dgm:pt modelId="{95FEE312-1FF9-45FC-82BC-E6BFF3C0FAFB}" type="pres">
      <dgm:prSet presAssocID="{9E72542D-B506-420D-AB15-4020A7A8EE26}" presName="theInnerList" presStyleCnt="0"/>
      <dgm:spPr/>
    </dgm:pt>
    <dgm:pt modelId="{A9FBD6AB-2246-4068-9E28-AF7A0B42B858}" type="pres">
      <dgm:prSet presAssocID="{9EF506CA-C3C1-428E-9110-1A2E4C821871}" presName="childNode" presStyleLbl="node1" presStyleIdx="2" presStyleCnt="6">
        <dgm:presLayoutVars>
          <dgm:bulletEnabled val="1"/>
        </dgm:presLayoutVars>
      </dgm:prSet>
      <dgm:spPr/>
    </dgm:pt>
    <dgm:pt modelId="{30F35B0E-F6F4-4519-84E5-7C7F2C7756F0}" type="pres">
      <dgm:prSet presAssocID="{9EF506CA-C3C1-428E-9110-1A2E4C821871}" presName="aSpace2" presStyleCnt="0"/>
      <dgm:spPr/>
    </dgm:pt>
    <dgm:pt modelId="{D4626839-8E63-4AC3-BD1E-4A09AB115F2D}" type="pres">
      <dgm:prSet presAssocID="{35BB9445-62FB-4954-A45A-8CB23B54BF9B}" presName="childNode" presStyleLbl="node1" presStyleIdx="3" presStyleCnt="6">
        <dgm:presLayoutVars>
          <dgm:bulletEnabled val="1"/>
        </dgm:presLayoutVars>
      </dgm:prSet>
      <dgm:spPr/>
    </dgm:pt>
    <dgm:pt modelId="{6938786D-BE98-491B-AE39-13F02AB67C2B}" type="pres">
      <dgm:prSet presAssocID="{9E72542D-B506-420D-AB15-4020A7A8EE26}" presName="aSpace" presStyleCnt="0"/>
      <dgm:spPr/>
    </dgm:pt>
    <dgm:pt modelId="{619DE383-1ECF-4B3B-B24C-F6B3FD56BA51}" type="pres">
      <dgm:prSet presAssocID="{E5A7919C-CFAD-4313-B62A-53C870443688}" presName="compNode" presStyleCnt="0"/>
      <dgm:spPr/>
    </dgm:pt>
    <dgm:pt modelId="{74F752D8-E9EE-4744-9A9B-A26E14BDFEC7}" type="pres">
      <dgm:prSet presAssocID="{E5A7919C-CFAD-4313-B62A-53C870443688}" presName="aNode" presStyleLbl="bgShp" presStyleIdx="2" presStyleCnt="3"/>
      <dgm:spPr/>
    </dgm:pt>
    <dgm:pt modelId="{40EE6C57-6794-4D65-9FEB-F3A07B9069C5}" type="pres">
      <dgm:prSet presAssocID="{E5A7919C-CFAD-4313-B62A-53C870443688}" presName="textNode" presStyleLbl="bgShp" presStyleIdx="2" presStyleCnt="3"/>
      <dgm:spPr/>
    </dgm:pt>
    <dgm:pt modelId="{66A44711-C160-46D5-9F46-0064F9FE91BB}" type="pres">
      <dgm:prSet presAssocID="{E5A7919C-CFAD-4313-B62A-53C870443688}" presName="compChildNode" presStyleCnt="0"/>
      <dgm:spPr/>
    </dgm:pt>
    <dgm:pt modelId="{D1D55452-F190-4160-975F-016389800153}" type="pres">
      <dgm:prSet presAssocID="{E5A7919C-CFAD-4313-B62A-53C870443688}" presName="theInnerList" presStyleCnt="0"/>
      <dgm:spPr/>
    </dgm:pt>
    <dgm:pt modelId="{9DA11221-9813-46B8-9B9C-6CD92BE4442D}" type="pres">
      <dgm:prSet presAssocID="{629F9FB1-BE61-4B8D-8387-0C04983D1707}" presName="childNode" presStyleLbl="node1" presStyleIdx="4" presStyleCnt="6">
        <dgm:presLayoutVars>
          <dgm:bulletEnabled val="1"/>
        </dgm:presLayoutVars>
      </dgm:prSet>
      <dgm:spPr/>
    </dgm:pt>
    <dgm:pt modelId="{E655FE0D-22F3-4A0F-A3EE-5722EFDF4CEF}" type="pres">
      <dgm:prSet presAssocID="{629F9FB1-BE61-4B8D-8387-0C04983D1707}" presName="aSpace2" presStyleCnt="0"/>
      <dgm:spPr/>
    </dgm:pt>
    <dgm:pt modelId="{484D0BF5-008C-4956-8218-2B9891D525D3}" type="pres">
      <dgm:prSet presAssocID="{2ED437C6-B27D-408E-BD3E-D7877C612191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DB983D09-73DE-4F7B-8229-FD5DAAA9C1D8}" srcId="{C86DE7B3-9E7F-46C5-A905-59CB4C97CF7F}" destId="{E5A7919C-CFAD-4313-B62A-53C870443688}" srcOrd="2" destOrd="0" parTransId="{C028A282-B1DD-458B-B8EF-69F36351C7A5}" sibTransId="{7606EA41-A7A9-45A5-86B2-C4AA9CFE2356}"/>
    <dgm:cxn modelId="{7C76C10D-5BF2-41FF-81C1-A3465B8DBB48}" srcId="{E5A7919C-CFAD-4313-B62A-53C870443688}" destId="{629F9FB1-BE61-4B8D-8387-0C04983D1707}" srcOrd="0" destOrd="0" parTransId="{F47DACAE-AB48-4001-A308-21152A03D6C2}" sibTransId="{2B9A3AAE-4A2F-430B-964C-E7DB95A69E7C}"/>
    <dgm:cxn modelId="{F078E60F-F15E-405B-99E1-2840CDC022B4}" type="presOf" srcId="{9E72542D-B506-420D-AB15-4020A7A8EE26}" destId="{B924E5DC-234C-4AEE-B8E7-EC1862FD5A3A}" srcOrd="1" destOrd="0" presId="urn:microsoft.com/office/officeart/2005/8/layout/lProcess2"/>
    <dgm:cxn modelId="{E7053E1B-2295-49EE-9DD4-B77F31A217E1}" srcId="{9E72542D-B506-420D-AB15-4020A7A8EE26}" destId="{35BB9445-62FB-4954-A45A-8CB23B54BF9B}" srcOrd="1" destOrd="0" parTransId="{F4264D18-085A-4D98-96EE-61FAFF123613}" sibTransId="{B50B0693-5CD4-4AB9-A173-4FA9F2FF94DD}"/>
    <dgm:cxn modelId="{6B64B12D-EC74-4959-8536-4B9F8FE670CA}" type="presOf" srcId="{35BB9445-62FB-4954-A45A-8CB23B54BF9B}" destId="{D4626839-8E63-4AC3-BD1E-4A09AB115F2D}" srcOrd="0" destOrd="0" presId="urn:microsoft.com/office/officeart/2005/8/layout/lProcess2"/>
    <dgm:cxn modelId="{9F116764-DCDF-4DE0-9C9F-E5BE8D825598}" type="presOf" srcId="{E5A7919C-CFAD-4313-B62A-53C870443688}" destId="{74F752D8-E9EE-4744-9A9B-A26E14BDFEC7}" srcOrd="0" destOrd="0" presId="urn:microsoft.com/office/officeart/2005/8/layout/lProcess2"/>
    <dgm:cxn modelId="{0213344C-E0A3-41A3-B9C9-98051EACA6B4}" srcId="{E5A7919C-CFAD-4313-B62A-53C870443688}" destId="{2ED437C6-B27D-408E-BD3E-D7877C612191}" srcOrd="1" destOrd="0" parTransId="{8032B839-3F44-46EE-9679-EC949EC5E059}" sibTransId="{8D450CD1-3A77-4C23-AC12-5179F2C71BD0}"/>
    <dgm:cxn modelId="{594CF34C-153F-4173-8570-E17E1B5B8AC0}" type="presOf" srcId="{2ED437C6-B27D-408E-BD3E-D7877C612191}" destId="{484D0BF5-008C-4956-8218-2B9891D525D3}" srcOrd="0" destOrd="0" presId="urn:microsoft.com/office/officeart/2005/8/layout/lProcess2"/>
    <dgm:cxn modelId="{EFE9BF77-3EF6-4675-BD92-B6B5F96CC4E7}" type="presOf" srcId="{086066EE-4A2A-41E0-9242-F171C64BB7E6}" destId="{75AD165C-0632-4689-A661-9F877ACB42B9}" srcOrd="1" destOrd="0" presId="urn:microsoft.com/office/officeart/2005/8/layout/lProcess2"/>
    <dgm:cxn modelId="{810D4684-0DC5-4969-9483-C98097B59F2D}" srcId="{9E72542D-B506-420D-AB15-4020A7A8EE26}" destId="{9EF506CA-C3C1-428E-9110-1A2E4C821871}" srcOrd="0" destOrd="0" parTransId="{3240C691-0117-4DED-8043-11979AFB8C08}" sibTransId="{D094AF49-BC36-4B32-BA27-D0D20598768D}"/>
    <dgm:cxn modelId="{914704A4-5E07-4D47-A683-265D34C946CC}" type="presOf" srcId="{086066EE-4A2A-41E0-9242-F171C64BB7E6}" destId="{7B845F44-8A51-4931-A6A5-5A849F5F53B5}" srcOrd="0" destOrd="0" presId="urn:microsoft.com/office/officeart/2005/8/layout/lProcess2"/>
    <dgm:cxn modelId="{173BA0A4-227D-4B63-A063-E76D5AB87FA0}" srcId="{C86DE7B3-9E7F-46C5-A905-59CB4C97CF7F}" destId="{9E72542D-B506-420D-AB15-4020A7A8EE26}" srcOrd="1" destOrd="0" parTransId="{D850553D-FBC6-4315-99F1-02BF395C5D61}" sibTransId="{35F231BB-DFE4-4D27-B5C3-4534BD0C272E}"/>
    <dgm:cxn modelId="{78DDD5AB-7011-4549-A4C2-A3A36A9290A6}" type="presOf" srcId="{C86DE7B3-9E7F-46C5-A905-59CB4C97CF7F}" destId="{65B6B263-FF62-4FE0-8FE4-D95C3A189425}" srcOrd="0" destOrd="0" presId="urn:microsoft.com/office/officeart/2005/8/layout/lProcess2"/>
    <dgm:cxn modelId="{275B47B7-A797-46F8-B0AD-DD64652BBA17}" srcId="{086066EE-4A2A-41E0-9242-F171C64BB7E6}" destId="{57CA6971-B674-4A6A-B401-B18DF7FFFAB5}" srcOrd="0" destOrd="0" parTransId="{3DFF2AB6-9B9C-46C6-8DC7-A823BC5843BE}" sibTransId="{1C5571F7-F554-42AC-BF2C-039587416481}"/>
    <dgm:cxn modelId="{65280EC3-5442-4D15-A52E-9A88B7144E1B}" type="presOf" srcId="{629F9FB1-BE61-4B8D-8387-0C04983D1707}" destId="{9DA11221-9813-46B8-9B9C-6CD92BE4442D}" srcOrd="0" destOrd="0" presId="urn:microsoft.com/office/officeart/2005/8/layout/lProcess2"/>
    <dgm:cxn modelId="{7A728BC6-D9DE-4130-87C6-491CDBF07416}" type="presOf" srcId="{57CA6971-B674-4A6A-B401-B18DF7FFFAB5}" destId="{F29D4F27-9E14-4631-BBAC-79DF4B94A144}" srcOrd="0" destOrd="0" presId="urn:microsoft.com/office/officeart/2005/8/layout/lProcess2"/>
    <dgm:cxn modelId="{CD652EC8-45A9-4B1F-B4D5-6A741A501EA9}" srcId="{C86DE7B3-9E7F-46C5-A905-59CB4C97CF7F}" destId="{086066EE-4A2A-41E0-9242-F171C64BB7E6}" srcOrd="0" destOrd="0" parTransId="{41CFFDDD-693A-49EF-B097-7F709D1E5857}" sibTransId="{E7121896-6035-4900-8146-0ADDFCAD9A27}"/>
    <dgm:cxn modelId="{692F09C9-6442-4853-80A0-C31CC41FF8E6}" type="presOf" srcId="{01C0444D-3C4A-479A-AA75-70CE3877F895}" destId="{70AA4293-6DBD-418A-BF3A-ACF4B5872467}" srcOrd="0" destOrd="0" presId="urn:microsoft.com/office/officeart/2005/8/layout/lProcess2"/>
    <dgm:cxn modelId="{4185D8C9-4C90-4BBB-8236-90FF8DDA5D66}" type="presOf" srcId="{E5A7919C-CFAD-4313-B62A-53C870443688}" destId="{40EE6C57-6794-4D65-9FEB-F3A07B9069C5}" srcOrd="1" destOrd="0" presId="urn:microsoft.com/office/officeart/2005/8/layout/lProcess2"/>
    <dgm:cxn modelId="{444810E0-62BF-467E-A42E-B00BFB3F0D24}" type="presOf" srcId="{9E72542D-B506-420D-AB15-4020A7A8EE26}" destId="{CCF12CD5-9AD5-4BC8-AEAA-6DEF7E71FD0B}" srcOrd="0" destOrd="0" presId="urn:microsoft.com/office/officeart/2005/8/layout/lProcess2"/>
    <dgm:cxn modelId="{145DB5E5-D4FB-46B3-B74C-773F8103B8B1}" srcId="{086066EE-4A2A-41E0-9242-F171C64BB7E6}" destId="{01C0444D-3C4A-479A-AA75-70CE3877F895}" srcOrd="1" destOrd="0" parTransId="{BD787FF5-BE3B-4AFB-99C6-E30B1DDF9DF6}" sibTransId="{0E465E81-AA9B-449B-B6BD-274EDCF20E31}"/>
    <dgm:cxn modelId="{DFCA50F3-87F8-40BA-B4E4-DA9FB8E423B8}" type="presOf" srcId="{9EF506CA-C3C1-428E-9110-1A2E4C821871}" destId="{A9FBD6AB-2246-4068-9E28-AF7A0B42B858}" srcOrd="0" destOrd="0" presId="urn:microsoft.com/office/officeart/2005/8/layout/lProcess2"/>
    <dgm:cxn modelId="{1C1B837F-FE2C-494C-9165-B1C15A2D86FC}" type="presParOf" srcId="{65B6B263-FF62-4FE0-8FE4-D95C3A189425}" destId="{E563860D-3013-4F50-ACC2-34A281F8DCA8}" srcOrd="0" destOrd="0" presId="urn:microsoft.com/office/officeart/2005/8/layout/lProcess2"/>
    <dgm:cxn modelId="{564A65F2-31CD-4C45-A385-7B78C7103BEC}" type="presParOf" srcId="{E563860D-3013-4F50-ACC2-34A281F8DCA8}" destId="{7B845F44-8A51-4931-A6A5-5A849F5F53B5}" srcOrd="0" destOrd="0" presId="urn:microsoft.com/office/officeart/2005/8/layout/lProcess2"/>
    <dgm:cxn modelId="{E81052B3-FA5C-4512-9A3C-C48DD757435D}" type="presParOf" srcId="{E563860D-3013-4F50-ACC2-34A281F8DCA8}" destId="{75AD165C-0632-4689-A661-9F877ACB42B9}" srcOrd="1" destOrd="0" presId="urn:microsoft.com/office/officeart/2005/8/layout/lProcess2"/>
    <dgm:cxn modelId="{B917BAC0-F9D3-4E04-AAC4-9DBE2E631654}" type="presParOf" srcId="{E563860D-3013-4F50-ACC2-34A281F8DCA8}" destId="{8D6D43D3-2AED-4D53-BAC9-B0F972C4E3C5}" srcOrd="2" destOrd="0" presId="urn:microsoft.com/office/officeart/2005/8/layout/lProcess2"/>
    <dgm:cxn modelId="{C1DCB8A7-8FE5-4585-A8C2-EB4A15E89A22}" type="presParOf" srcId="{8D6D43D3-2AED-4D53-BAC9-B0F972C4E3C5}" destId="{0223E5DD-E133-40C4-8131-1943C501D708}" srcOrd="0" destOrd="0" presId="urn:microsoft.com/office/officeart/2005/8/layout/lProcess2"/>
    <dgm:cxn modelId="{737A0DC0-7316-4C9B-A9B7-542A014B314C}" type="presParOf" srcId="{0223E5DD-E133-40C4-8131-1943C501D708}" destId="{F29D4F27-9E14-4631-BBAC-79DF4B94A144}" srcOrd="0" destOrd="0" presId="urn:microsoft.com/office/officeart/2005/8/layout/lProcess2"/>
    <dgm:cxn modelId="{F4A78E8C-44D8-4624-A4C7-B42F691C6FC0}" type="presParOf" srcId="{0223E5DD-E133-40C4-8131-1943C501D708}" destId="{8F50A545-9C46-49DA-8A7D-FACD16C95BB3}" srcOrd="1" destOrd="0" presId="urn:microsoft.com/office/officeart/2005/8/layout/lProcess2"/>
    <dgm:cxn modelId="{14E7F0DD-5AFB-406E-871F-0E8282694809}" type="presParOf" srcId="{0223E5DD-E133-40C4-8131-1943C501D708}" destId="{70AA4293-6DBD-418A-BF3A-ACF4B5872467}" srcOrd="2" destOrd="0" presId="urn:microsoft.com/office/officeart/2005/8/layout/lProcess2"/>
    <dgm:cxn modelId="{34E004EF-9188-4FD9-8282-1E6B5D688622}" type="presParOf" srcId="{65B6B263-FF62-4FE0-8FE4-D95C3A189425}" destId="{8D7D2C57-64C6-463E-BBD2-D4476833114A}" srcOrd="1" destOrd="0" presId="urn:microsoft.com/office/officeart/2005/8/layout/lProcess2"/>
    <dgm:cxn modelId="{401577F0-C6F1-40DB-A9C8-329F6286DE54}" type="presParOf" srcId="{65B6B263-FF62-4FE0-8FE4-D95C3A189425}" destId="{EF2A9E0E-B88E-481D-99E3-CDFEA3278AF6}" srcOrd="2" destOrd="0" presId="urn:microsoft.com/office/officeart/2005/8/layout/lProcess2"/>
    <dgm:cxn modelId="{70854E77-7F3C-4C9A-977B-E58CA7CF9023}" type="presParOf" srcId="{EF2A9E0E-B88E-481D-99E3-CDFEA3278AF6}" destId="{CCF12CD5-9AD5-4BC8-AEAA-6DEF7E71FD0B}" srcOrd="0" destOrd="0" presId="urn:microsoft.com/office/officeart/2005/8/layout/lProcess2"/>
    <dgm:cxn modelId="{B2D2DF83-9AF8-469F-B33D-6A49EA24FD9C}" type="presParOf" srcId="{EF2A9E0E-B88E-481D-99E3-CDFEA3278AF6}" destId="{B924E5DC-234C-4AEE-B8E7-EC1862FD5A3A}" srcOrd="1" destOrd="0" presId="urn:microsoft.com/office/officeart/2005/8/layout/lProcess2"/>
    <dgm:cxn modelId="{05B50748-CB1D-457A-A015-4F604F8EEB20}" type="presParOf" srcId="{EF2A9E0E-B88E-481D-99E3-CDFEA3278AF6}" destId="{1E91B84A-2E80-4270-A92F-3F05C438E52A}" srcOrd="2" destOrd="0" presId="urn:microsoft.com/office/officeart/2005/8/layout/lProcess2"/>
    <dgm:cxn modelId="{38A96D74-DEE6-4B76-8A38-6A59092BAA3E}" type="presParOf" srcId="{1E91B84A-2E80-4270-A92F-3F05C438E52A}" destId="{95FEE312-1FF9-45FC-82BC-E6BFF3C0FAFB}" srcOrd="0" destOrd="0" presId="urn:microsoft.com/office/officeart/2005/8/layout/lProcess2"/>
    <dgm:cxn modelId="{ABA9F042-C7E9-4CBD-8BE7-1D540042C9C0}" type="presParOf" srcId="{95FEE312-1FF9-45FC-82BC-E6BFF3C0FAFB}" destId="{A9FBD6AB-2246-4068-9E28-AF7A0B42B858}" srcOrd="0" destOrd="0" presId="urn:microsoft.com/office/officeart/2005/8/layout/lProcess2"/>
    <dgm:cxn modelId="{BA306B3C-D3D8-47C6-AB97-A6DA47C06AFE}" type="presParOf" srcId="{95FEE312-1FF9-45FC-82BC-E6BFF3C0FAFB}" destId="{30F35B0E-F6F4-4519-84E5-7C7F2C7756F0}" srcOrd="1" destOrd="0" presId="urn:microsoft.com/office/officeart/2005/8/layout/lProcess2"/>
    <dgm:cxn modelId="{950EC5C3-310C-4042-BB50-3B1C3F5AD1B3}" type="presParOf" srcId="{95FEE312-1FF9-45FC-82BC-E6BFF3C0FAFB}" destId="{D4626839-8E63-4AC3-BD1E-4A09AB115F2D}" srcOrd="2" destOrd="0" presId="urn:microsoft.com/office/officeart/2005/8/layout/lProcess2"/>
    <dgm:cxn modelId="{32D20FC9-DC0F-43F8-8522-2328A385D3B8}" type="presParOf" srcId="{65B6B263-FF62-4FE0-8FE4-D95C3A189425}" destId="{6938786D-BE98-491B-AE39-13F02AB67C2B}" srcOrd="3" destOrd="0" presId="urn:microsoft.com/office/officeart/2005/8/layout/lProcess2"/>
    <dgm:cxn modelId="{5B50F422-ACDD-4A6B-8E63-D8742A6646BC}" type="presParOf" srcId="{65B6B263-FF62-4FE0-8FE4-D95C3A189425}" destId="{619DE383-1ECF-4B3B-B24C-F6B3FD56BA51}" srcOrd="4" destOrd="0" presId="urn:microsoft.com/office/officeart/2005/8/layout/lProcess2"/>
    <dgm:cxn modelId="{84A23237-B251-4564-B119-FACAC1CA95D1}" type="presParOf" srcId="{619DE383-1ECF-4B3B-B24C-F6B3FD56BA51}" destId="{74F752D8-E9EE-4744-9A9B-A26E14BDFEC7}" srcOrd="0" destOrd="0" presId="urn:microsoft.com/office/officeart/2005/8/layout/lProcess2"/>
    <dgm:cxn modelId="{44D56137-DC24-4865-9D64-CDD95BE4539E}" type="presParOf" srcId="{619DE383-1ECF-4B3B-B24C-F6B3FD56BA51}" destId="{40EE6C57-6794-4D65-9FEB-F3A07B9069C5}" srcOrd="1" destOrd="0" presId="urn:microsoft.com/office/officeart/2005/8/layout/lProcess2"/>
    <dgm:cxn modelId="{9418F257-0DFD-4A5C-BA8B-7008A4D07DA7}" type="presParOf" srcId="{619DE383-1ECF-4B3B-B24C-F6B3FD56BA51}" destId="{66A44711-C160-46D5-9F46-0064F9FE91BB}" srcOrd="2" destOrd="0" presId="urn:microsoft.com/office/officeart/2005/8/layout/lProcess2"/>
    <dgm:cxn modelId="{08667F7C-0913-48C6-A165-EA94CAAA7F53}" type="presParOf" srcId="{66A44711-C160-46D5-9F46-0064F9FE91BB}" destId="{D1D55452-F190-4160-975F-016389800153}" srcOrd="0" destOrd="0" presId="urn:microsoft.com/office/officeart/2005/8/layout/lProcess2"/>
    <dgm:cxn modelId="{1655F559-F1BE-4106-8647-1BFE139F8227}" type="presParOf" srcId="{D1D55452-F190-4160-975F-016389800153}" destId="{9DA11221-9813-46B8-9B9C-6CD92BE4442D}" srcOrd="0" destOrd="0" presId="urn:microsoft.com/office/officeart/2005/8/layout/lProcess2"/>
    <dgm:cxn modelId="{09D24842-9093-4ADF-A249-A9AD6A1AD6E2}" type="presParOf" srcId="{D1D55452-F190-4160-975F-016389800153}" destId="{E655FE0D-22F3-4A0F-A3EE-5722EFDF4CEF}" srcOrd="1" destOrd="0" presId="urn:microsoft.com/office/officeart/2005/8/layout/lProcess2"/>
    <dgm:cxn modelId="{10104044-82A4-42BA-B27C-1B65AD47E690}" type="presParOf" srcId="{D1D55452-F190-4160-975F-016389800153}" destId="{484D0BF5-008C-4956-8218-2B9891D525D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45F44-8A51-4931-A6A5-5A849F5F53B5}">
      <dsp:nvSpPr>
        <dsp:cNvPr id="0" name=""/>
        <dsp:cNvSpPr/>
      </dsp:nvSpPr>
      <dsp:spPr>
        <a:xfrm>
          <a:off x="1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 err="1"/>
            <a:t>Stelo</a:t>
          </a:r>
          <a:r>
            <a:rPr lang="fr-FR" sz="3600" kern="1200" dirty="0"/>
            <a:t>  Formation  </a:t>
          </a:r>
        </a:p>
      </dsp:txBody>
      <dsp:txXfrm>
        <a:off x="15" y="0"/>
        <a:ext cx="3337470" cy="1305401"/>
      </dsp:txXfrm>
    </dsp:sp>
    <dsp:sp modelId="{F29D4F27-9E14-4631-BBAC-79DF4B94A144}">
      <dsp:nvSpPr>
        <dsp:cNvPr id="0" name=""/>
        <dsp:cNvSpPr/>
      </dsp:nvSpPr>
      <dsp:spPr>
        <a:xfrm>
          <a:off x="335030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Publié l’offre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Présélection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RDV sur site </a:t>
          </a:r>
        </a:p>
      </dsp:txBody>
      <dsp:txXfrm>
        <a:off x="373457" y="1345103"/>
        <a:ext cx="2593122" cy="1235133"/>
      </dsp:txXfrm>
    </dsp:sp>
    <dsp:sp modelId="{70AA4293-6DBD-418A-BF3A-ACF4B5872467}">
      <dsp:nvSpPr>
        <dsp:cNvPr id="0" name=""/>
        <dsp:cNvSpPr/>
      </dsp:nvSpPr>
      <dsp:spPr>
        <a:xfrm>
          <a:off x="335030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Test de positionnement    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 Fiche contact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Entretien de motivation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CV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Carte d’identité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Diplôme </a:t>
          </a:r>
        </a:p>
      </dsp:txBody>
      <dsp:txXfrm>
        <a:off x="373457" y="2858935"/>
        <a:ext cx="2593122" cy="1235133"/>
      </dsp:txXfrm>
    </dsp:sp>
    <dsp:sp modelId="{CCF12CD5-9AD5-4BC8-AEAA-6DEF7E71FD0B}">
      <dsp:nvSpPr>
        <dsp:cNvPr id="0" name=""/>
        <dsp:cNvSpPr/>
      </dsp:nvSpPr>
      <dsp:spPr>
        <a:xfrm>
          <a:off x="3589064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France Travail</a:t>
          </a:r>
        </a:p>
      </dsp:txBody>
      <dsp:txXfrm>
        <a:off x="3589064" y="0"/>
        <a:ext cx="3337470" cy="1305401"/>
      </dsp:txXfrm>
    </dsp:sp>
    <dsp:sp modelId="{A9FBD6AB-2246-4068-9E28-AF7A0B42B858}">
      <dsp:nvSpPr>
        <dsp:cNvPr id="0" name=""/>
        <dsp:cNvSpPr/>
      </dsp:nvSpPr>
      <dsp:spPr>
        <a:xfrm>
          <a:off x="3922811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Publié l’offre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Présélection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Envoie candidature à </a:t>
          </a:r>
          <a:r>
            <a:rPr lang="fr-FR" sz="1000" kern="1200" dirty="0" err="1"/>
            <a:t>Stelo</a:t>
          </a:r>
          <a:r>
            <a:rPr lang="fr-FR" sz="1000" kern="1200" dirty="0"/>
            <a:t> pour faire passer les tests de positionnement  </a:t>
          </a:r>
        </a:p>
      </dsp:txBody>
      <dsp:txXfrm>
        <a:off x="3961238" y="1345103"/>
        <a:ext cx="2593122" cy="1235133"/>
      </dsp:txXfrm>
    </dsp:sp>
    <dsp:sp modelId="{D4626839-8E63-4AC3-BD1E-4A09AB115F2D}">
      <dsp:nvSpPr>
        <dsp:cNvPr id="0" name=""/>
        <dsp:cNvSpPr/>
      </dsp:nvSpPr>
      <dsp:spPr>
        <a:xfrm>
          <a:off x="3922811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Vérification de  l’éligibilité  au financement par France Travail  </a:t>
          </a:r>
        </a:p>
      </dsp:txBody>
      <dsp:txXfrm>
        <a:off x="3961238" y="2858935"/>
        <a:ext cx="2593122" cy="1235133"/>
      </dsp:txXfrm>
    </dsp:sp>
    <dsp:sp modelId="{74F752D8-E9EE-4744-9A9B-A26E14BDFEC7}">
      <dsp:nvSpPr>
        <dsp:cNvPr id="0" name=""/>
        <dsp:cNvSpPr/>
      </dsp:nvSpPr>
      <dsp:spPr>
        <a:xfrm>
          <a:off x="7176845" y="0"/>
          <a:ext cx="3337470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Sodexo </a:t>
          </a:r>
        </a:p>
      </dsp:txBody>
      <dsp:txXfrm>
        <a:off x="7176845" y="0"/>
        <a:ext cx="3337470" cy="1305401"/>
      </dsp:txXfrm>
    </dsp:sp>
    <dsp:sp modelId="{9DA11221-9813-46B8-9B9C-6CD92BE4442D}">
      <dsp:nvSpPr>
        <dsp:cNvPr id="0" name=""/>
        <dsp:cNvSpPr/>
      </dsp:nvSpPr>
      <dsp:spPr>
        <a:xfrm>
          <a:off x="7510592" y="1306676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Réception des candidats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Présélection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Entretien par les RH de Sodexo le mardi 7 juillet 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kern="1200" dirty="0"/>
        </a:p>
      </dsp:txBody>
      <dsp:txXfrm>
        <a:off x="7549019" y="1345103"/>
        <a:ext cx="2593122" cy="1235133"/>
      </dsp:txXfrm>
    </dsp:sp>
    <dsp:sp modelId="{484D0BF5-008C-4956-8218-2B9891D525D3}">
      <dsp:nvSpPr>
        <dsp:cNvPr id="0" name=""/>
        <dsp:cNvSpPr/>
      </dsp:nvSpPr>
      <dsp:spPr>
        <a:xfrm>
          <a:off x="7510592" y="2820508"/>
          <a:ext cx="2669976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Débriefe des entretiens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Candidats </a:t>
          </a:r>
          <a:r>
            <a:rPr lang="fr-FR" sz="1000" kern="1200" dirty="0" err="1"/>
            <a:t>selectionnés</a:t>
          </a:r>
          <a:endParaRPr lang="fr-FR" sz="1000" kern="1200" dirty="0"/>
        </a:p>
      </dsp:txBody>
      <dsp:txXfrm>
        <a:off x="7549019" y="2858935"/>
        <a:ext cx="2593122" cy="1235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E6175-0556-4C13-A87A-62B7A8D3CEF5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7D1D0-B9C9-4CD1-B223-EF2CF9C479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3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FBDF500-FE05-4D50-AB42-37EDEB80A66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22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32D38E-952B-F1C6-B32B-24F605FAE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FA567C-6A60-0E4D-F02E-E0CD94594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5BFA36-465C-AABF-61F9-94F72F98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2334-665B-481B-8773-BD6FD8DA10C1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34446F-25FB-88D8-6678-2633A090A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BA34E5-9089-91D8-5D4B-894BCC7D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114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9C7379-D2C4-6B71-63C5-03EBE5983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52C8FE4-5153-0B7D-0C31-A89DC974A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277930-90E6-31F4-06AD-AF7A52995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BFE3-3CCE-42E2-A495-29847D868177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CD801B-6C6D-69F7-FDB8-322C11BE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22244F-187C-D5C1-50F0-5DBB838D0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02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0A487DF-1B24-75D0-5B5F-A4D307CF3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21B968-6C2E-A03B-6B31-5EF0FF1F7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89625B-DAE9-E8CB-0898-BAB1A495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8FEE1-7065-476F-BEE3-790E7ED08B92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463B55-F413-83BB-A612-3AC90B318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E156E1-99A8-3F0E-0020-71491680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567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DAE64-6135-C47E-93D6-9CBADA40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A166CE-2D87-651C-6DEE-90F9A45DB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9E7D0A-170F-83FE-E8D4-0533C75A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A590-ECA9-40DE-9951-EED9EC7CB3C4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2108C5-2D63-2059-5EC8-C33BDC56B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181C62-2DEC-99AB-AA4E-2B46AFF97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58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C114B-243C-731A-ED91-58B30A68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EF8EE4-F239-A102-458F-8733CAD72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B00360-C0D2-483C-B508-175B969B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53C1-BC91-462C-9EB8-DC87DBA5C234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2B051A-7878-E3C2-7FED-11458E0D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95B4F6-15FE-56FF-43C6-2EBF7981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77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533FA-2DF7-ABCA-E784-437940C9B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AC4694-EE8F-07AA-FAE9-495E67896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033B91-A2FF-5030-CDB3-BEC05F392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412BD7-AFE7-8B7E-537D-64B595DEA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EE6F9-EF8F-44C8-8EA0-93AD0D756615}" type="datetime1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98D79C-0F17-2EDA-49D6-00496B03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7B0B98-73A0-9ADB-4493-0F0E5A02F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9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763B3-71FB-F4E1-15A6-FFD7FF982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A61F88-4E76-E7E1-A0C9-196E29860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F4CF64-4EF3-F0B7-372F-2FF9B8B7B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95717E-7209-93DA-04F0-DCA5D26B8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06A3C9-6632-500B-FB76-FF9D2B4D9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B7F239F-2559-A87C-D934-E0C998A1E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19A2-2498-4E0A-8C1C-B3EE53ADC415}" type="datetime1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F0CF43D-D473-9A05-4CE0-D69F99371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2AAD17A-3FD7-7352-4BEB-DAAC1CBD2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599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DEA73-8A26-F8F6-D5EE-2714D367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E52A4B5-D222-09B0-2E32-9FB762E74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EBC0-85F4-4EC7-943F-C62896C2DCE0}" type="datetime1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C0A0BD-2B20-327B-1CC7-B69FE658B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AC6C9B-7807-E1BC-5739-770CD930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26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73A499B-5E50-79E6-18C5-2899C334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E9C-05ED-4D28-B4DB-536B376A3964}" type="datetime1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0D5BE8C-E007-D6B7-8D03-54A0E391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3CFB3A-F57F-5783-07D5-F34A53A9D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142D79-E741-AB06-AAAE-95E9DE365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F5561B-2F66-55C1-2841-F6E499D77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E59EEB-4EFC-6530-1EBA-9F770DC0C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ECA949-D096-9ACC-3066-2CA7D0C5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AA18B-2BF5-44D9-B32E-4C42FC1F7169}" type="datetime1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5743E9-152E-5376-7603-49ED12EBC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14820D-90BB-E569-98CC-48CED7EF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90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5990A2-0E95-C8AB-1907-2B89F4634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9468028-F742-7941-F163-473872D4B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C44A73-6639-F896-5B5F-7B4A706AA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61276F-A956-6E98-7B01-95C1149DA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7B9A-1EDC-4814-AED7-1C2C520454FB}" type="datetime1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301A68-C714-7ACE-20DE-F4726CE78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78244F-3EC3-C08C-3421-8F06B8BF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09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D6A8319-9145-105C-A729-AFD88FDF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1A183-70E5-F2E8-E5E3-58654803D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DC8179-5E88-6890-4B4A-300F3097F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599A6D-C2BE-4F55-94B6-B7F679586737}" type="datetime1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3E393D-4F54-5A11-E65F-3B7057181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47158C-A814-B3F3-BDEE-98B7550AA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FC7013-A1D3-4320-8E31-7E54240C34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9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freepngimg.com/png/85229-text-photography-question-interrogation-communication-stoc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E901F8C0-DDDB-B4FF-189C-653B5D39F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242" y="2779386"/>
            <a:ext cx="4078614" cy="40786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F453D0-E130-0DBA-86FD-D07B5C123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223255"/>
            <a:ext cx="1767348" cy="14674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EBB438-50F4-58D1-90BF-33FE4056E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417" y="230188"/>
            <a:ext cx="2602631" cy="13255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A3FA263-1AA2-0F0E-CABE-AD5CE15E5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5690" y="472342"/>
            <a:ext cx="3584910" cy="10903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82D1BBB-FA3F-44E1-D693-D8EE03874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1744" y="679271"/>
            <a:ext cx="1737474" cy="796804"/>
          </a:xfrm>
          <a:prstGeom prst="rect">
            <a:avLst/>
          </a:prstGeom>
        </p:spPr>
      </p:pic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F3A61FBE-DEB7-AADE-16D1-04228E01A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</a:t>
            </a:fld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43B3C67-A165-BB2C-D4BA-97F788FD958C}"/>
              </a:ext>
            </a:extLst>
          </p:cNvPr>
          <p:cNvSpPr txBox="1"/>
          <p:nvPr/>
        </p:nvSpPr>
        <p:spPr>
          <a:xfrm>
            <a:off x="3313472" y="1716127"/>
            <a:ext cx="4188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Bienvenue</a:t>
            </a:r>
            <a:r>
              <a:rPr lang="fr-FR" dirty="0"/>
              <a:t>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4CE801-F719-5B23-8D2D-F9C75747F348}"/>
              </a:ext>
            </a:extLst>
          </p:cNvPr>
          <p:cNvSpPr txBox="1"/>
          <p:nvPr/>
        </p:nvSpPr>
        <p:spPr>
          <a:xfrm>
            <a:off x="1956619" y="2316768"/>
            <a:ext cx="909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TFP Commis de Cuisine – Paris – </a:t>
            </a:r>
            <a:r>
              <a:rPr lang="fr-FR" sz="2800" b="1" dirty="0" err="1"/>
              <a:t>Hospitality</a:t>
            </a:r>
            <a:r>
              <a:rPr lang="fr-FR" sz="2800" b="1" dirty="0"/>
              <a:t>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C9D1667-B7E9-A703-BED0-C33B8AFFF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9357" y="2873472"/>
            <a:ext cx="3979132" cy="395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4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420F53-3FA9-DABC-F90B-19D1B6993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96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fr-FR" b="1" u="sng" dirty="0"/>
              <a:t>Missions principales</a:t>
            </a:r>
            <a:endParaRPr lang="fr-FR" b="1" dirty="0"/>
          </a:p>
          <a:p>
            <a:r>
              <a:rPr lang="fr-FR" sz="1900" dirty="0"/>
              <a:t>Le Commis de cuisine, un acteur essentiel dans la préparation des mets et la production en cuisine.</a:t>
            </a:r>
          </a:p>
          <a:p>
            <a:r>
              <a:rPr lang="fr-FR" sz="1900" dirty="0"/>
              <a:t>Assiste les cuisiniers, chefs de partie dans la préparation des plats</a:t>
            </a:r>
          </a:p>
          <a:p>
            <a:r>
              <a:rPr lang="fr-FR" sz="1900" dirty="0"/>
              <a:t>Prépare les ingrédients nécessaires à la confection des recettes</a:t>
            </a:r>
          </a:p>
          <a:p>
            <a:r>
              <a:rPr lang="fr-FR" sz="1900" dirty="0"/>
              <a:t>Maintient la propreté des plans de travail, des ustensiles de cuisine et des locaux</a:t>
            </a:r>
          </a:p>
          <a:p>
            <a:r>
              <a:rPr lang="fr-FR" sz="1900" dirty="0"/>
              <a:t>Participe à la réception et au stockage des marchandises</a:t>
            </a:r>
          </a:p>
          <a:p>
            <a:r>
              <a:rPr lang="fr-FR" sz="1900" dirty="0"/>
              <a:t>Applique les normes d'hygiène et de sécurité sanitaire des aliments</a:t>
            </a:r>
          </a:p>
          <a:p>
            <a:r>
              <a:rPr lang="fr-FR" sz="1900" dirty="0"/>
              <a:t>Participe à l'envoi des plats pendant le service</a:t>
            </a:r>
          </a:p>
          <a:p>
            <a:r>
              <a:rPr lang="fr-FR" sz="1900" b="1" u="sng" dirty="0"/>
              <a:t>Savoir-faire</a:t>
            </a:r>
          </a:p>
          <a:p>
            <a:r>
              <a:rPr lang="fr-FR" sz="1900" dirty="0"/>
              <a:t>Ce sont vos compétences pratiques et techniques pouvant être concrètement appliquées dans des situations professionnelles.</a:t>
            </a:r>
          </a:p>
          <a:p>
            <a:r>
              <a:rPr lang="fr-FR" sz="1900" dirty="0"/>
              <a:t>Ce sont vos connaissances théoriques acquises à travers vos formations, certifiantes et vos expériences (stage)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0B198F-F3D0-9CFD-4BB8-0E062F1B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10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07F8250-ED13-FE6B-527C-CAA6F6189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5939"/>
            <a:ext cx="1710253" cy="14200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90A8EC-F424-744D-606F-FABC6363BFED}"/>
              </a:ext>
            </a:extLst>
          </p:cNvPr>
          <p:cNvSpPr txBox="1"/>
          <p:nvPr/>
        </p:nvSpPr>
        <p:spPr>
          <a:xfrm>
            <a:off x="2952136" y="540774"/>
            <a:ext cx="70300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Informations clés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3773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2B97DC-0B7D-E56B-1D3B-DAC4B6770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2388"/>
          </a:xfrm>
        </p:spPr>
        <p:txBody>
          <a:bodyPr>
            <a:normAutofit/>
          </a:bodyPr>
          <a:lstStyle/>
          <a:p>
            <a:r>
              <a:rPr lang="fr-FR" sz="1800" b="1" u="sng" dirty="0"/>
              <a:t>Production, Construction, Qualité, Logistique</a:t>
            </a:r>
          </a:p>
          <a:p>
            <a:r>
              <a:rPr lang="fr-FR" sz="1800" dirty="0"/>
              <a:t>Préparer des ustensiles de cuisine</a:t>
            </a:r>
          </a:p>
          <a:p>
            <a:r>
              <a:rPr lang="fr-FR" sz="1800" dirty="0"/>
              <a:t>Manipuler des équipements de cuisine</a:t>
            </a:r>
          </a:p>
          <a:p>
            <a:r>
              <a:rPr lang="fr-FR" sz="1800" dirty="0"/>
              <a:t>Découper et tailler les légumes, fruits et condiments</a:t>
            </a:r>
          </a:p>
          <a:p>
            <a:r>
              <a:rPr lang="fr-FR" sz="1800" dirty="0"/>
              <a:t>Ranger des produits ou marchandises selon leurs dates de validité et les conditions de conservation</a:t>
            </a:r>
          </a:p>
          <a:p>
            <a:r>
              <a:rPr lang="fr-FR" sz="1800" dirty="0"/>
              <a:t>Assurer la propreté de la zone de travail</a:t>
            </a:r>
          </a:p>
          <a:p>
            <a:r>
              <a:rPr lang="fr-FR" sz="1800" b="1" u="sng" dirty="0"/>
              <a:t>Coopération, Organisation et Développement de ses compétences</a:t>
            </a:r>
          </a:p>
          <a:p>
            <a:r>
              <a:rPr lang="fr-FR" sz="1800" dirty="0"/>
              <a:t>Respecter les règles de Qualité, Hygiène, Sécurité, Santé et Environnement  </a:t>
            </a:r>
          </a:p>
          <a:p>
            <a:r>
              <a:rPr lang="fr-FR" sz="1800" dirty="0"/>
              <a:t>Respecter les règles d'hygiène et de sécurité alimentaire (HACCP)</a:t>
            </a:r>
          </a:p>
          <a:p>
            <a:r>
              <a:rPr lang="fr-FR" sz="1800" dirty="0"/>
              <a:t>Maintenir un environnement de travail propre et organisé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750563-2FF7-4788-6E86-BF0394D9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6D0625-69B0-8C20-EEE5-FDE12226F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772"/>
            <a:ext cx="1710253" cy="14200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F2D10E3-4998-454B-DF4D-C00CA1550234}"/>
              </a:ext>
            </a:extLst>
          </p:cNvPr>
          <p:cNvSpPr txBox="1"/>
          <p:nvPr/>
        </p:nvSpPr>
        <p:spPr>
          <a:xfrm>
            <a:off x="2782529" y="521110"/>
            <a:ext cx="69514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Compétences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3778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21365E-0564-941A-0C9D-4967180EF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20233"/>
          </a:xfrm>
        </p:spPr>
        <p:txBody>
          <a:bodyPr>
            <a:normAutofit/>
          </a:bodyPr>
          <a:lstStyle/>
          <a:p>
            <a:r>
              <a:rPr lang="fr-FR" sz="1800" b="1" dirty="0"/>
              <a:t>Savoir-être professionnels</a:t>
            </a:r>
          </a:p>
          <a:p>
            <a:r>
              <a:rPr lang="fr-FR" sz="1800" dirty="0"/>
              <a:t>Ce sont vos qualités humaines et comportementales vous permettant de bien interagir avec vos collègues et votre environnement de travail en règle générale.</a:t>
            </a:r>
          </a:p>
          <a:p>
            <a:r>
              <a:rPr lang="fr-FR" sz="1800" dirty="0"/>
              <a:t>Avoir l'esprit d'équipe</a:t>
            </a:r>
          </a:p>
          <a:p>
            <a:r>
              <a:rPr lang="fr-FR" sz="1800" dirty="0"/>
              <a:t>Faire preuve de réactivité</a:t>
            </a:r>
          </a:p>
          <a:p>
            <a:r>
              <a:rPr lang="fr-FR" sz="1800" dirty="0"/>
              <a:t>Faire preuve de rigueur et de précision</a:t>
            </a:r>
          </a:p>
          <a:p>
            <a:r>
              <a:rPr lang="fr-FR" sz="1800" dirty="0"/>
              <a:t>Organiser son travail selon les priorités et les objectifs</a:t>
            </a:r>
          </a:p>
          <a:p>
            <a:pPr marL="0" indent="0">
              <a:buNone/>
            </a:pPr>
            <a:endParaRPr lang="fr-FR" b="1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6117EA-13B4-6F3B-6F12-B559AB25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12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6C7FE68-ED85-5B3A-FFDD-BE014A8A5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6211"/>
            <a:ext cx="1710253" cy="142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6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7644E7-C522-AD55-3E37-B67A034D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0114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Procédure de recrutement </a:t>
            </a:r>
            <a:endParaRPr lang="fr-FR" sz="2800" dirty="0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26D48C05-459D-49C1-8AFE-C2311932B5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424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ED1FF06-08E7-474B-AD8F-2090A99F8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0"/>
            <a:ext cx="1710253" cy="142002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B5CDBE-3645-A34B-93AE-37A63EF77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544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8550687-B9D6-29FE-C118-A59D863B1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2233" y="736440"/>
            <a:ext cx="4709652" cy="612156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E067FA0-42A8-6EDF-C5E1-C82F06587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7" y="206830"/>
            <a:ext cx="10515600" cy="529610"/>
          </a:xfrm>
        </p:spPr>
        <p:txBody>
          <a:bodyPr/>
          <a:lstStyle/>
          <a:p>
            <a:pPr algn="ctr"/>
            <a:r>
              <a:rPr lang="fr-FR" sz="2800" b="1" dirty="0"/>
              <a:t>Calendrier de formation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A08F5C-FC78-4205-EC5C-1CAF38382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833"/>
            <a:ext cx="1710253" cy="1420027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93424C-AB63-2AB0-ACB4-E875E605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470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8CAB09-B790-727C-E19A-93CAF8AE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Programme de formation</a:t>
            </a:r>
            <a:endParaRPr lang="fr-FR" sz="2800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12961C3-03F9-91FD-B79F-71D14F062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0300" y="1576388"/>
            <a:ext cx="5839717" cy="44685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0B03A7-04DF-EED0-57A1-DDDA4BE2A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83" y="1455853"/>
            <a:ext cx="5954017" cy="50370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C546D1-AC60-2022-6110-745A27A0A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6361"/>
            <a:ext cx="1710253" cy="142002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7F95580-0474-BE73-5FB7-EE388A22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305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9E986E-AD5E-D66F-BD8D-E45119E7C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/>
              <a:t>NOUS VOUS REMERCIONS 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C6E997-D211-3FB3-2E70-CE327B4A1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3" y="2696192"/>
            <a:ext cx="5172075" cy="13051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F66B47F-F61A-3849-6B55-2D68F4B87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54766" y="4240609"/>
            <a:ext cx="1674270" cy="228519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30CFF2B-4396-83DE-8F6B-E4E552B8F52D}"/>
              </a:ext>
            </a:extLst>
          </p:cNvPr>
          <p:cNvSpPr txBox="1"/>
          <p:nvPr/>
        </p:nvSpPr>
        <p:spPr>
          <a:xfrm>
            <a:off x="6095999" y="8081749"/>
            <a:ext cx="288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hlinkClick r:id="rId4" tooltip="https://freepngimg.com/png/85229-text-photography-question-interrogation-communication-stock"/>
              </a:rPr>
              <a:t>Cette photo</a:t>
            </a:r>
            <a:r>
              <a:rPr lang="fr-FR" sz="900"/>
              <a:t> par Auteur inconnu est soumise à la licence </a:t>
            </a:r>
            <a:r>
              <a:rPr lang="fr-FR" sz="900">
                <a:hlinkClick r:id="rId5" tooltip="https://creativecommons.org/licenses/by-nc/3.0/"/>
              </a:rPr>
              <a:t>CC BY-NC</a:t>
            </a:r>
            <a:endParaRPr lang="fr-FR" sz="90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8853759-10B4-51DA-AA96-D04BFBB13C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7668" y="3124079"/>
            <a:ext cx="6460157" cy="32273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E81C47-6237-AD78-B989-E88C3931E5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291" y="209140"/>
            <a:ext cx="10515600" cy="118120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0F474C-6096-5450-EFC3-1B6CE180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04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A4FFD8-1DFE-70A8-0577-74D11C9F9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3593"/>
            <a:ext cx="11117826" cy="44933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 </a:t>
            </a:r>
            <a:r>
              <a:rPr lang="fr-FR" b="1" dirty="0"/>
              <a:t>Présentation de </a:t>
            </a:r>
            <a:r>
              <a:rPr lang="fr-FR" b="1" dirty="0" err="1"/>
              <a:t>Stelo</a:t>
            </a:r>
            <a:r>
              <a:rPr lang="fr-FR" b="1" dirty="0"/>
              <a:t> Formation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Argumentaire RECRUTEMENT + PLUS VALUE pour le candidat   </a:t>
            </a:r>
          </a:p>
          <a:p>
            <a:pPr marL="0" indent="0">
              <a:buNone/>
            </a:pPr>
            <a:r>
              <a:rPr lang="fr-FR" b="1" dirty="0"/>
              <a:t>     d’intégrer la formation </a:t>
            </a:r>
            <a:r>
              <a:rPr lang="fr-FR" b="1" dirty="0" err="1"/>
              <a:t>Stelo</a:t>
            </a:r>
            <a:r>
              <a:rPr lang="fr-FR" b="1" dirty="0"/>
              <a:t> Formation  &amp; SODEXO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Informations clés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Procédure de recrutement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Calendrier de formation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Programme de formation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/>
              <a:t> Remerciement </a:t>
            </a:r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DCD262-940A-09BF-FD79-6FF17D807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9569"/>
            <a:ext cx="1710253" cy="14200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713D0E1-EF70-162D-7715-F713F0518D07}"/>
              </a:ext>
            </a:extLst>
          </p:cNvPr>
          <p:cNvSpPr txBox="1"/>
          <p:nvPr/>
        </p:nvSpPr>
        <p:spPr>
          <a:xfrm>
            <a:off x="2539181" y="744916"/>
            <a:ext cx="74430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SOMMAIRE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BEC59FBF-BC42-7599-32B8-1C04A5C3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56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53B91-14B4-9589-F6B8-A5C28037A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6898" y="443971"/>
            <a:ext cx="9144000" cy="477837"/>
          </a:xfrm>
        </p:spPr>
        <p:txBody>
          <a:bodyPr>
            <a:normAutofit fontScale="90000"/>
          </a:bodyPr>
          <a:lstStyle/>
          <a:p>
            <a:r>
              <a:rPr lang="fr-FR" sz="2800" b="1" dirty="0"/>
              <a:t>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8A7BF56-9084-1CE2-6E69-DD4E59AFF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1324" y="2749913"/>
            <a:ext cx="9989574" cy="1000432"/>
          </a:xfrm>
        </p:spPr>
        <p:txBody>
          <a:bodyPr>
            <a:normAutofit lnSpcReduction="10000"/>
          </a:bodyPr>
          <a:lstStyle/>
          <a:p>
            <a:r>
              <a:rPr lang="fr-FR" dirty="0" err="1"/>
              <a:t>Stelo</a:t>
            </a:r>
            <a:r>
              <a:rPr lang="fr-FR" dirty="0"/>
              <a:t> formation est un organisme de formation </a:t>
            </a:r>
            <a:r>
              <a:rPr lang="fr-FR" b="1" dirty="0"/>
              <a:t>créé en 1967</a:t>
            </a:r>
            <a:r>
              <a:rPr lang="fr-FR" dirty="0"/>
              <a:t>, dont l’objet est d’accompagner les filières </a:t>
            </a:r>
            <a:r>
              <a:rPr lang="fr-FR" b="1" dirty="0"/>
              <a:t>Hôtellerie Restauration et Tourisme </a:t>
            </a:r>
            <a:r>
              <a:rPr lang="fr-FR" dirty="0"/>
              <a:t>à recruter et à former du personnel compétent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E24D90-4834-A147-BA23-61802A800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15" y="115832"/>
            <a:ext cx="1710253" cy="14200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D13121-E83C-A73C-AFD2-EE4CA6C7E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477" y="825845"/>
            <a:ext cx="8621711" cy="18588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7A60C27-321F-FB42-D304-4BBE87F5C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96" y="3750345"/>
            <a:ext cx="10486029" cy="293395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DDFB5B-E4E6-D79F-0F01-9597381F6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665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6CCF5040-23FE-EE48-140E-9E7D87110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399" y="2243080"/>
            <a:ext cx="8767093" cy="1817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805D68-05F1-5838-843B-F1383D71D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46" y="74015"/>
            <a:ext cx="1710253" cy="1420027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C32370BF-826A-C04D-02EA-5DCB8E47E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fr-FR" sz="2800" b="1" dirty="0"/>
              <a:t>                                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BAEF56-0D3B-0647-FB42-6FA70B958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289" y="937734"/>
            <a:ext cx="9007621" cy="11126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FE25FE9-F51C-CD32-A075-B3EEF48B7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185" y="4060648"/>
            <a:ext cx="9083827" cy="11583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2CFBBA9-5A75-23DB-FE5C-267181162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399" y="5325718"/>
            <a:ext cx="9198137" cy="1104996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5BA530C-ADCA-09E4-F7A3-75E3695A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34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676D7-EFB5-705E-08D8-CEF51EBF4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811701E-509A-21DD-4F8D-1E705F23B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170" y="1700980"/>
            <a:ext cx="11773172" cy="45094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32FA52-4C4E-601E-90C5-803C6DEB9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3848"/>
            <a:ext cx="1710253" cy="1420027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08F9D49D-C781-7AA5-F6F5-A58940FD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8101"/>
          </a:xfrm>
        </p:spPr>
        <p:txBody>
          <a:bodyPr>
            <a:normAutofit/>
          </a:bodyPr>
          <a:lstStyle/>
          <a:p>
            <a:r>
              <a:rPr lang="fr-FR" sz="2800" b="1" dirty="0"/>
              <a:t>                                 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FD5F4C1-AF4E-008A-C303-E97C5B36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933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DDDFD0-890C-F2B5-3226-A528A144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733" y="289936"/>
            <a:ext cx="10515600" cy="782202"/>
          </a:xfrm>
        </p:spPr>
        <p:txBody>
          <a:bodyPr/>
          <a:lstStyle/>
          <a:p>
            <a:pPr algn="ctr"/>
            <a:r>
              <a:rPr lang="fr-FR" sz="2800" b="1" dirty="0"/>
              <a:t>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6FD844-D89A-147D-B251-7F759297F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84" y="873579"/>
            <a:ext cx="10164449" cy="58467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532125-C364-9388-29FE-9B1860251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67" y="137676"/>
            <a:ext cx="1710253" cy="142002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9B6D7F8-497E-F58E-E3DF-C0DB8CB91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7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83CEE18C-701E-0C0E-0A56-527605EBB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5174" y="2602604"/>
            <a:ext cx="10018815" cy="425539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4063921-BAF0-8367-F291-5C6B4DDEF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8604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5DFA4B-2A12-2040-6C2D-6B563063E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5330"/>
            <a:ext cx="1710253" cy="14200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CD7511-1E62-74CB-3BE4-B62548845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265" y="953730"/>
            <a:ext cx="9045724" cy="1607959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0F3D31-646F-F0EB-6E65-1995C2D6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15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82" y="1832982"/>
            <a:ext cx="3932237" cy="627540"/>
          </a:xfrm>
        </p:spPr>
        <p:txBody>
          <a:bodyPr rtlCol="0"/>
          <a:lstStyle/>
          <a:p>
            <a:pPr rtl="0"/>
            <a:r>
              <a:rPr lang="fr-FR" dirty="0"/>
              <a:t>Lieux de formation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4F3DDE-5D3C-40C1-A976-7406EB83A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5099" y="2912572"/>
            <a:ext cx="4006320" cy="24399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r-FR" dirty="0" err="1"/>
              <a:t>Stelo</a:t>
            </a:r>
            <a:r>
              <a:rPr lang="fr-FR" dirty="0"/>
              <a:t> Formation</a:t>
            </a:r>
            <a:r>
              <a:rPr lang="en-US" dirty="0"/>
              <a:t>​</a:t>
            </a:r>
          </a:p>
          <a:p>
            <a:pPr fontAlgn="base"/>
            <a:r>
              <a:rPr lang="fr-FR" sz="1400" dirty="0"/>
              <a:t>22 rue des Rigoles – 75020 PARIS</a:t>
            </a:r>
          </a:p>
          <a:p>
            <a:pPr algn="l" rtl="0" fontAlgn="base"/>
            <a:endParaRPr lang="fr-FR" sz="1600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fr-FR" sz="1600" dirty="0"/>
              <a:t>2 plateaux techniques </a:t>
            </a:r>
            <a:br>
              <a:rPr lang="fr-FR" sz="1600" dirty="0"/>
            </a:br>
            <a:r>
              <a:rPr lang="fr-FR" sz="1600" dirty="0"/>
              <a:t>(avec four Rational)</a:t>
            </a:r>
          </a:p>
          <a:p>
            <a:pPr marL="285750" indent="-285750" algn="l" rtl="0" fontAlgn="base">
              <a:buFont typeface="Wingdings" panose="05000000000000000000" pitchFamily="2" charset="2"/>
              <a:buChar char="Ø"/>
            </a:pPr>
            <a:r>
              <a:rPr lang="fr-FR" sz="1600" dirty="0"/>
              <a:t>1 espace de pause équipé</a:t>
            </a:r>
          </a:p>
          <a:p>
            <a:pPr marL="285750" indent="-285750" algn="l" rtl="0" fontAlgn="base">
              <a:buFont typeface="Wingdings" panose="05000000000000000000" pitchFamily="2" charset="2"/>
              <a:buChar char="Ø"/>
            </a:pPr>
            <a:r>
              <a:rPr lang="fr-FR" sz="1600" dirty="0"/>
              <a:t>1 accueil administratif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5CBEC59-7FF9-4688-98DF-89832A0C9025}" type="slidenum">
              <a:rPr lang="fr-FR" smtClean="0"/>
              <a:t>8</a:t>
            </a:fld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F9C0E2-C2A7-7D76-40FC-1F37AE2A6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07" y="3893574"/>
            <a:ext cx="4301637" cy="291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AD67B3B-D988-3AB9-F60E-7A4A455D8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07" y="839292"/>
            <a:ext cx="4301637" cy="300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6C68290-A7D0-267A-E53D-96976B689180}"/>
              </a:ext>
            </a:extLst>
          </p:cNvPr>
          <p:cNvSpPr>
            <a:spLocks noGrp="1"/>
          </p:cNvSpPr>
          <p:nvPr/>
        </p:nvSpPr>
        <p:spPr>
          <a:xfrm>
            <a:off x="9271723" y="515300"/>
            <a:ext cx="2515699" cy="23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Le + de notre centre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21A75477-31E8-CC7A-84AD-2604F6E40A5A}"/>
              </a:ext>
            </a:extLst>
          </p:cNvPr>
          <p:cNvSpPr>
            <a:spLocks noGrp="1"/>
          </p:cNvSpPr>
          <p:nvPr/>
        </p:nvSpPr>
        <p:spPr>
          <a:xfrm>
            <a:off x="9271723" y="3156710"/>
            <a:ext cx="2740391" cy="30261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Le four Rational, reconnu pour sa précision et sa polyvalence, est équipé d'une technologie de cuisson intelligente qui ajuste automatiquement les paramètres pour des résultats parfaits.</a:t>
            </a:r>
          </a:p>
          <a:p>
            <a:r>
              <a:rPr lang="fr-FR" sz="1500" dirty="0"/>
              <a:t>Ce four optimise le temps de préparation, garantit une constance de haute qualité et réduit les pertes alimentaires, un atout clé pour tout formateur ou restaurateur cherchant à maximiser son efficacité et sa productivité.</a:t>
            </a:r>
          </a:p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D4FF57-7B97-0E90-9E93-08D8BEEBF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9833"/>
            <a:ext cx="1710253" cy="142002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2554D6A-A4D0-3FD8-A586-55ECEDD08FCD}"/>
              </a:ext>
            </a:extLst>
          </p:cNvPr>
          <p:cNvSpPr txBox="1"/>
          <p:nvPr/>
        </p:nvSpPr>
        <p:spPr>
          <a:xfrm>
            <a:off x="2753032" y="264821"/>
            <a:ext cx="7888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Présentation de </a:t>
            </a:r>
            <a:r>
              <a:rPr lang="fr-FR" sz="2800" b="1" dirty="0" err="1"/>
              <a:t>Stelo</a:t>
            </a:r>
            <a:r>
              <a:rPr lang="fr-FR" sz="2800" b="1" dirty="0"/>
              <a:t> Formation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0938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3E64EB-CEAC-9B29-A1BE-B313E86D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455"/>
            <a:ext cx="10515600" cy="578772"/>
          </a:xfrm>
        </p:spPr>
        <p:txBody>
          <a:bodyPr>
            <a:normAutofit fontScale="90000"/>
          </a:bodyPr>
          <a:lstStyle/>
          <a:p>
            <a:r>
              <a:rPr lang="fr-FR" dirty="0"/>
              <a:t>Argu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0ECC533-E7A4-372E-0505-5E5F280A99EE}"/>
              </a:ext>
            </a:extLst>
          </p:cNvPr>
          <p:cNvSpPr txBox="1">
            <a:spLocks/>
          </p:cNvSpPr>
          <p:nvPr/>
        </p:nvSpPr>
        <p:spPr>
          <a:xfrm>
            <a:off x="775733" y="289936"/>
            <a:ext cx="10515600" cy="782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94A106A-5BF8-9EDD-11BE-4A1B78D7A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06" y="116107"/>
            <a:ext cx="1710253" cy="14200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0D4B429-BE55-8A4E-1CE6-600B3B2A5A5A}"/>
              </a:ext>
            </a:extLst>
          </p:cNvPr>
          <p:cNvSpPr txBox="1"/>
          <p:nvPr/>
        </p:nvSpPr>
        <p:spPr>
          <a:xfrm>
            <a:off x="2186235" y="538197"/>
            <a:ext cx="9733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Argumentaire RECRUTEMENT + PLUS VALUE pour le candidat d’intégrer la formation </a:t>
            </a:r>
            <a:r>
              <a:rPr lang="fr-FR" sz="2000" b="1" dirty="0" err="1"/>
              <a:t>Stelo</a:t>
            </a:r>
            <a:r>
              <a:rPr lang="fr-FR" sz="2000" b="1" dirty="0"/>
              <a:t> Formation  &amp; SODEXO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C469B8B-8103-3FB7-D7EA-555204F0E267}"/>
              </a:ext>
            </a:extLst>
          </p:cNvPr>
          <p:cNvSpPr txBox="1"/>
          <p:nvPr/>
        </p:nvSpPr>
        <p:spPr>
          <a:xfrm>
            <a:off x="1090640" y="2000130"/>
            <a:ext cx="98857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Partenariat avec Sodexo 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 Intégrer un grand groupe du secteur de la restauration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 99 % de chance d’évolution de carrière au sein du groupe avec des formations en interne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 Avantage : horaire continue plus stable, souples et réguliers dans la restauration traditionnelle ou collective dans le parc de Disneyland ou la cuisine centrale gérer par SODEXO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AD957BD-086C-CE43-FA79-59C987886BD2}"/>
              </a:ext>
            </a:extLst>
          </p:cNvPr>
          <p:cNvSpPr txBox="1"/>
          <p:nvPr/>
        </p:nvSpPr>
        <p:spPr>
          <a:xfrm>
            <a:off x="1090640" y="3888157"/>
            <a:ext cx="9419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TFP COMMIS DE CUISINE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 err="1"/>
              <a:t>Pré-requis</a:t>
            </a:r>
            <a:r>
              <a:rPr lang="fr-FR" b="1" dirty="0"/>
              <a:t> : </a:t>
            </a:r>
            <a:r>
              <a:rPr lang="fr-FR" dirty="0"/>
              <a:t>Niveau A2 en langue Française – lecture – écriture + 4 opérations de bases + motivation et projet professionnel validé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Certification de branche qui vous ouvre les portes sur les métiers de la restauration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Pas de matières générales et être opérationnel à l’ emploi d’un CDD de 4 mois signé  à la fin de la formation.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AE3A19D-CCB5-6694-0190-D2FFB134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C7013-A1D3-4320-8E31-7E54240C34F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7902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710</Words>
  <Application>Microsoft Office PowerPoint</Application>
  <PresentationFormat>Grand écran</PresentationFormat>
  <Paragraphs>111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Wingdings</vt:lpstr>
      <vt:lpstr>Thème Office</vt:lpstr>
      <vt:lpstr>Présentation PowerPoint</vt:lpstr>
      <vt:lpstr>Présentation PowerPoint</vt:lpstr>
      <vt:lpstr>Présentation de Stelo Formation</vt:lpstr>
      <vt:lpstr>                                Présentation de Stelo Formation</vt:lpstr>
      <vt:lpstr>                                 Présentation de Stelo Formation</vt:lpstr>
      <vt:lpstr>Présentation de Stelo Formation</vt:lpstr>
      <vt:lpstr>Présentation de Stelo Formation</vt:lpstr>
      <vt:lpstr>Lieux de formation</vt:lpstr>
      <vt:lpstr>Argu</vt:lpstr>
      <vt:lpstr>Présentation PowerPoint</vt:lpstr>
      <vt:lpstr>Présentation PowerPoint</vt:lpstr>
      <vt:lpstr>Présentation PowerPoint</vt:lpstr>
      <vt:lpstr>Procédure de recrutement </vt:lpstr>
      <vt:lpstr>Calendrier de formation</vt:lpstr>
      <vt:lpstr>Programme de formation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Fanny Prichystal</dc:creator>
  <cp:lastModifiedBy>David HERRY</cp:lastModifiedBy>
  <cp:revision>2</cp:revision>
  <cp:lastPrinted>2026-08-31T09:18:57Z</cp:lastPrinted>
  <dcterms:created xsi:type="dcterms:W3CDTF">2026-06-27T19:23:22Z</dcterms:created>
  <dcterms:modified xsi:type="dcterms:W3CDTF">2026-08-31T09:19:46Z</dcterms:modified>
</cp:coreProperties>
</file>